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  <p:sldMasterId id="2147483709" r:id="rId2"/>
  </p:sldMasterIdLst>
  <p:notesMasterIdLst>
    <p:notesMasterId r:id="rId110"/>
  </p:notesMasterIdLst>
  <p:handoutMasterIdLst>
    <p:handoutMasterId r:id="rId111"/>
  </p:handoutMasterIdLst>
  <p:sldIdLst>
    <p:sldId id="256" r:id="rId3"/>
    <p:sldId id="306" r:id="rId4"/>
    <p:sldId id="258" r:id="rId5"/>
    <p:sldId id="339" r:id="rId6"/>
    <p:sldId id="350" r:id="rId7"/>
    <p:sldId id="342" r:id="rId8"/>
    <p:sldId id="402" r:id="rId9"/>
    <p:sldId id="403" r:id="rId10"/>
    <p:sldId id="399" r:id="rId11"/>
    <p:sldId id="405" r:id="rId12"/>
    <p:sldId id="404" r:id="rId13"/>
    <p:sldId id="406" r:id="rId14"/>
    <p:sldId id="345" r:id="rId15"/>
    <p:sldId id="334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9" r:id="rId28"/>
    <p:sldId id="418" r:id="rId29"/>
    <p:sldId id="441" r:id="rId30"/>
    <p:sldId id="440" r:id="rId31"/>
    <p:sldId id="439" r:id="rId32"/>
    <p:sldId id="420" r:id="rId33"/>
    <p:sldId id="421" r:id="rId34"/>
    <p:sldId id="422" r:id="rId35"/>
    <p:sldId id="423" r:id="rId36"/>
    <p:sldId id="425" r:id="rId37"/>
    <p:sldId id="426" r:id="rId38"/>
    <p:sldId id="427" r:id="rId39"/>
    <p:sldId id="428" r:id="rId40"/>
    <p:sldId id="430" r:id="rId41"/>
    <p:sldId id="429" r:id="rId42"/>
    <p:sldId id="431" r:id="rId43"/>
    <p:sldId id="432" r:id="rId44"/>
    <p:sldId id="437" r:id="rId45"/>
    <p:sldId id="438" r:id="rId46"/>
    <p:sldId id="433" r:id="rId47"/>
    <p:sldId id="434" r:id="rId48"/>
    <p:sldId id="435" r:id="rId49"/>
    <p:sldId id="436" r:id="rId50"/>
    <p:sldId id="338" r:id="rId51"/>
    <p:sldId id="344" r:id="rId52"/>
    <p:sldId id="341" r:id="rId53"/>
    <p:sldId id="346" r:id="rId54"/>
    <p:sldId id="347" r:id="rId55"/>
    <p:sldId id="348" r:id="rId56"/>
    <p:sldId id="349" r:id="rId57"/>
    <p:sldId id="351" r:id="rId58"/>
    <p:sldId id="343" r:id="rId59"/>
    <p:sldId id="400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8" r:id="rId77"/>
    <p:sldId id="370" r:id="rId78"/>
    <p:sldId id="371" r:id="rId79"/>
    <p:sldId id="372" r:id="rId80"/>
    <p:sldId id="401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9" r:id="rId90"/>
    <p:sldId id="337" r:id="rId91"/>
    <p:sldId id="381" r:id="rId92"/>
    <p:sldId id="383" r:id="rId93"/>
    <p:sldId id="390" r:id="rId94"/>
    <p:sldId id="388" r:id="rId95"/>
    <p:sldId id="382" r:id="rId96"/>
    <p:sldId id="391" r:id="rId97"/>
    <p:sldId id="340" r:id="rId98"/>
    <p:sldId id="385" r:id="rId99"/>
    <p:sldId id="384" r:id="rId100"/>
    <p:sldId id="393" r:id="rId101"/>
    <p:sldId id="394" r:id="rId102"/>
    <p:sldId id="395" r:id="rId103"/>
    <p:sldId id="386" r:id="rId104"/>
    <p:sldId id="397" r:id="rId105"/>
    <p:sldId id="387" r:id="rId106"/>
    <p:sldId id="398" r:id="rId107"/>
    <p:sldId id="305" r:id="rId108"/>
    <p:sldId id="317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AFAA-0568-416E-9C60-7465667FE499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A1842-965F-4580-8F4A-88750E136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292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DBAD8-84C3-4BF1-975A-9C555913CA3B}" type="datetimeFigureOut">
              <a:rPr lang="ru-RU" smtClean="0"/>
              <a:t>17.03.2020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5E14-17E5-4867-ADAD-6405457EAB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91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38B6-79FA-4D7F-9F27-6C50CB5B2EA4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356349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3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736BA-141F-483E-A92F-B8E42509EAAA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19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EB5E-908C-4240-BA43-25372CC5B984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3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A523-C300-408D-91CB-3BD640447FA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0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342FA-BFDD-4616-850D-FC6F3855A262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8" y="6386041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13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DE4C-F374-4CBD-B6A2-D2EA56BC83E9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40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42FC-0706-4590-B347-A5D7C11EAF8A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0079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7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7B0E-747D-4A91-895F-589106A7AAAF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17743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9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1A0E-9023-46EA-AF15-DC231C211C09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5184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35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DC78-3572-4DFE-983A-8F1A930DBB8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9506" y="6369565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74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4BA3-5531-47A9-B107-9B15C9939030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5981" y="6356350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6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E48BC-4127-4A4D-808F-75067438C07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53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8E8A9-7B75-4208-A1FB-0D56EABF04DC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8317" y="6353089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72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3CF91-6107-4F86-887E-94165D35637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1267" y="6394278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15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646D-13E1-45B3-A1DD-264A39A8488F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17743" y="6377803"/>
            <a:ext cx="2743200" cy="365125"/>
          </a:xfrm>
        </p:spPr>
        <p:txBody>
          <a:bodyPr/>
          <a:lstStyle>
            <a:lvl1pPr>
              <a:defRPr sz="2400" baseline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298EC-17EF-421C-81A5-A66B9547A1D6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FEC1-4EDC-4001-86BB-D9566DC979A0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7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317C-BABD-48B5-A0F7-EB1EADDA384A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1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DABB-6D73-438F-ACC7-384CCF408682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B90A-3877-4F4E-A552-1EDC004EB84C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D8B3-3480-4517-8CBB-A5480A2CE1F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6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3DE13-1DAE-4765-B243-D718EE9587AD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8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8815A1D-85D4-40D4-89F6-5E6A04C78DD3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83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8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FB4EA04-2EA8-4997-9080-443195CAF33A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5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spring.io/spring-cloud-netflix/single/spring-cloud-netflix.html" TargetMode="External"/><Relationship Id="rId7" Type="http://schemas.openxmlformats.org/officeDocument/2006/relationships/image" Target="../media/image77.png"/><Relationship Id="rId2" Type="http://schemas.openxmlformats.org/officeDocument/2006/relationships/hyperlink" Target="https://cloud.spring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ozon.ru/context/detail/id/146748538/?gclid=EAIaIQobChMIgp6w0Iup4gIVCKqaCh0XPghVEAYYASABEgKay_D_BwE" TargetMode="External"/><Relationship Id="rId4" Type="http://schemas.openxmlformats.org/officeDocument/2006/relationships/hyperlink" Target="https://github.com/Netflix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18" Type="http://schemas.openxmlformats.org/officeDocument/2006/relationships/image" Target="../media/image67.png"/><Relationship Id="rId3" Type="http://schemas.openxmlformats.org/officeDocument/2006/relationships/image" Target="../media/image3.png"/><Relationship Id="rId21" Type="http://schemas.openxmlformats.org/officeDocument/2006/relationships/image" Target="../media/image7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65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10" Type="http://schemas.openxmlformats.org/officeDocument/2006/relationships/image" Target="../media/image44.png"/><Relationship Id="rId19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Relationship Id="rId22" Type="http://schemas.openxmlformats.org/officeDocument/2006/relationships/image" Target="../media/image7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74.png"/><Relationship Id="rId5" Type="http://schemas.openxmlformats.org/officeDocument/2006/relationships/image" Target="../media/image60.png"/><Relationship Id="rId10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hyperlink" Target="https://www.grpc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github.com/OpenFeign/feign" TargetMode="Externa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spring.io/projects/spring-cloud-config" TargetMode="External"/><Relationship Id="rId4" Type="http://schemas.openxmlformats.org/officeDocument/2006/relationships/hyperlink" Target="https://github.com/OpenFeign/feign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55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cloud.spring.io/spring-cloud-netflix/multi/multi__router_and_filter_zuul.html" TargetMode="External"/><Relationship Id="rId4" Type="http://schemas.openxmlformats.org/officeDocument/2006/relationships/hyperlink" Target="https://github.com/OpenFeign/feign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5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s://martinfowler.com/bliki/CircuitBreaker.html" TargetMode="Externa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1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65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zipkin.apache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1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65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10" Type="http://schemas.openxmlformats.org/officeDocument/2006/relationships/image" Target="../media/image44.png"/><Relationship Id="rId19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s://www.elastic.co/elk-stack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1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65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10" Type="http://schemas.openxmlformats.org/officeDocument/2006/relationships/image" Target="../media/image44.png"/><Relationship Id="rId19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auth.net/2/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tools.ietf.org/html/rfc751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18" Type="http://schemas.openxmlformats.org/officeDocument/2006/relationships/image" Target="../media/image67.png"/><Relationship Id="rId3" Type="http://schemas.openxmlformats.org/officeDocument/2006/relationships/image" Target="../media/image3.png"/><Relationship Id="rId21" Type="http://schemas.openxmlformats.org/officeDocument/2006/relationships/image" Target="../media/image7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65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10" Type="http://schemas.openxmlformats.org/officeDocument/2006/relationships/image" Target="../media/image44.png"/><Relationship Id="rId19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18" Type="http://schemas.openxmlformats.org/officeDocument/2006/relationships/image" Target="../media/image67.png"/><Relationship Id="rId3" Type="http://schemas.openxmlformats.org/officeDocument/2006/relationships/image" Target="../media/image3.png"/><Relationship Id="rId21" Type="http://schemas.openxmlformats.org/officeDocument/2006/relationships/image" Target="../media/image7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65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10" Type="http://schemas.openxmlformats.org/officeDocument/2006/relationships/image" Target="../media/image44.png"/><Relationship Id="rId19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Relationship Id="rId22" Type="http://schemas.openxmlformats.org/officeDocument/2006/relationships/image" Target="../media/image7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6.png"/><Relationship Id="rId18" Type="http://schemas.openxmlformats.org/officeDocument/2006/relationships/image" Target="../media/image67.png"/><Relationship Id="rId3" Type="http://schemas.openxmlformats.org/officeDocument/2006/relationships/image" Target="../media/image3.png"/><Relationship Id="rId21" Type="http://schemas.openxmlformats.org/officeDocument/2006/relationships/image" Target="../media/image7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65.pn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60.png"/><Relationship Id="rId23" Type="http://schemas.openxmlformats.org/officeDocument/2006/relationships/image" Target="../media/image76.png"/><Relationship Id="rId10" Type="http://schemas.openxmlformats.org/officeDocument/2006/relationships/image" Target="../media/image44.png"/><Relationship Id="rId19" Type="http://schemas.openxmlformats.org/officeDocument/2006/relationships/image" Target="../media/image6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58.png"/><Relationship Id="rId22" Type="http://schemas.openxmlformats.org/officeDocument/2006/relationships/image" Target="../media/image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4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177934"/>
            <a:ext cx="12192000" cy="16209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Go</a:t>
            </a:r>
            <a:r>
              <a:rPr lang="en-US" b="1" dirty="0">
                <a:solidFill>
                  <a:schemeClr val="bg1"/>
                </a:solidFill>
              </a:rPr>
              <a:t>, principle of greatest astonishment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03" y="156350"/>
            <a:ext cx="3515216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7479" y="997161"/>
            <a:ext cx="8414037" cy="525903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Процедурный</a:t>
            </a:r>
            <a:r>
              <a:rPr lang="ru-RU" sz="5000" b="1" dirty="0"/>
              <a:t>, </a:t>
            </a:r>
            <a:r>
              <a:rPr lang="ru-RU" sz="5000" b="1" dirty="0" smtClean="0"/>
              <a:t>но</a:t>
            </a:r>
            <a:endParaRPr lang="en-US" sz="5000" b="1" dirty="0" smtClean="0"/>
          </a:p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 </a:t>
            </a:r>
            <a:r>
              <a:rPr lang="ru-RU" sz="5000" b="1" dirty="0"/>
              <a:t>с поддержкой </a:t>
            </a:r>
            <a:r>
              <a:rPr lang="ru-RU" sz="5000" b="1" dirty="0" smtClean="0"/>
              <a:t>интерфейсов,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5000" b="1" dirty="0"/>
              <a:t>Reflection </a:t>
            </a:r>
            <a:r>
              <a:rPr lang="ru-RU" sz="5000" b="1" dirty="0"/>
              <a:t>и </a:t>
            </a:r>
            <a:r>
              <a:rPr lang="ru-RU" sz="5000" b="1" dirty="0" smtClean="0"/>
              <a:t>аннотациями</a:t>
            </a:r>
            <a:endParaRPr lang="ru-RU" sz="5000" b="1" dirty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  <a:p>
            <a:pPr marL="0" indent="0" algn="ctr">
              <a:lnSpc>
                <a:spcPct val="200000"/>
              </a:lnSpc>
              <a:buNone/>
            </a:pP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10" y="997161"/>
            <a:ext cx="1669710" cy="166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0" y="2521976"/>
            <a:ext cx="2394930" cy="2186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60" y="4392003"/>
            <a:ext cx="2571750" cy="23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5485" y="997161"/>
            <a:ext cx="10450611" cy="688287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/>
              <a:t>Feign – </a:t>
            </a:r>
            <a:r>
              <a:rPr lang="ru-RU" sz="2400" b="1" dirty="0" smtClean="0"/>
              <a:t>декларативный </a:t>
            </a:r>
            <a:r>
              <a:rPr lang="en-US" sz="2400" b="1" dirty="0" smtClean="0"/>
              <a:t>REST</a:t>
            </a:r>
            <a:r>
              <a:rPr lang="ru-RU" sz="2400" b="1" dirty="0" smtClean="0"/>
              <a:t>(и не только) клиент</a:t>
            </a:r>
            <a:endParaRPr lang="en-US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8" y="112116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85" y="2011848"/>
            <a:ext cx="10361624" cy="38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0900" y="959452"/>
            <a:ext cx="10130100" cy="5296739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Spring </a:t>
            </a:r>
            <a:r>
              <a:rPr lang="en-US" sz="2400" b="1" dirty="0" smtClean="0"/>
              <a:t>cloud:</a:t>
            </a:r>
            <a:endParaRPr lang="en-US" sz="2400" b="1" dirty="0" smtClean="0">
              <a:hlinkClick r:id="rId2"/>
            </a:endParaRPr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2"/>
              </a:rPr>
              <a:t>https</a:t>
            </a:r>
            <a:r>
              <a:rPr lang="en-US" sz="2400" b="1" dirty="0">
                <a:hlinkClick r:id="rId2"/>
              </a:rPr>
              <a:t>://</a:t>
            </a:r>
            <a:r>
              <a:rPr lang="en-US" sz="2400" b="1" dirty="0" smtClean="0">
                <a:hlinkClick r:id="rId2"/>
              </a:rPr>
              <a:t>cloud.spring.io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 smtClean="0">
                <a:hlinkClick r:id="rId3"/>
              </a:rPr>
              <a:t>https://cloud.spring.io/spring-cloud-netflix/single/spring-cloud-netflix.html</a:t>
            </a:r>
            <a:endParaRPr lang="en-US" sz="2400" b="1" dirty="0" smtClean="0"/>
          </a:p>
          <a:p>
            <a:pPr>
              <a:lnSpc>
                <a:spcPct val="200000"/>
              </a:lnSpc>
            </a:pPr>
            <a:r>
              <a:rPr lang="en-US" sz="2400" b="1" dirty="0">
                <a:hlinkClick r:id="rId4"/>
              </a:rPr>
              <a:t>https://</a:t>
            </a:r>
            <a:r>
              <a:rPr lang="en-US" sz="2400" b="1" dirty="0" smtClean="0">
                <a:hlinkClick r:id="rId4"/>
              </a:rPr>
              <a:t>github.com/Netflix</a:t>
            </a:r>
            <a:endParaRPr lang="en-US" sz="2400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ru-RU" sz="2400" b="1" dirty="0"/>
              <a:t>Хорошая книга, а</a:t>
            </a:r>
            <a:r>
              <a:rPr lang="ru-RU" sz="2400" b="1" dirty="0" smtClean="0"/>
              <a:t>втор </a:t>
            </a:r>
            <a:r>
              <a:rPr lang="ru-RU" sz="2400" b="1" dirty="0" err="1"/>
              <a:t>Джош</a:t>
            </a:r>
            <a:r>
              <a:rPr lang="ru-RU" sz="2400" b="1" dirty="0"/>
              <a:t> </a:t>
            </a:r>
            <a:r>
              <a:rPr lang="ru-RU" sz="2400" b="1" dirty="0" smtClean="0"/>
              <a:t>Лонг(кто это?):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b="1" dirty="0" smtClean="0">
                <a:hlinkClick r:id="rId5"/>
              </a:rPr>
              <a:t>Java </a:t>
            </a:r>
            <a:r>
              <a:rPr lang="ru-RU" sz="2400" b="1" dirty="0" smtClean="0">
                <a:hlinkClick r:id="rId5"/>
              </a:rPr>
              <a:t>в облаке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Ссылки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2" y="1201118"/>
            <a:ext cx="79378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34040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71051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Итоги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104</a:t>
            </a:fld>
            <a:endParaRPr lang="en-US" b="1" dirty="0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53883" y="906268"/>
            <a:ext cx="12054994" cy="709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ru-RU" sz="3200" dirty="0"/>
              <a:t>Для </a:t>
            </a:r>
            <a:r>
              <a:rPr lang="ru-RU" sz="3200" dirty="0" smtClean="0"/>
              <a:t>восьми приложений(сервисов</a:t>
            </a:r>
            <a:r>
              <a:rPr lang="ru-RU" sz="3200" dirty="0"/>
              <a:t>), нам понадобилось: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95341" y="2042305"/>
            <a:ext cx="10239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служебных </a:t>
            </a:r>
            <a:r>
              <a:rPr lang="en-US" sz="3200" dirty="0" smtClean="0"/>
              <a:t>Spring boot </a:t>
            </a:r>
            <a:r>
              <a:rPr lang="ru-RU" sz="3200" dirty="0" smtClean="0"/>
              <a:t>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Восемь баз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Один сервер очередей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Три приложения для </a:t>
            </a:r>
            <a:r>
              <a:rPr lang="ru-RU" sz="3200" dirty="0" err="1" smtClean="0"/>
              <a:t>журналирования</a:t>
            </a: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Одно приложение </a:t>
            </a:r>
            <a:r>
              <a:rPr lang="en-US" sz="3200" dirty="0" smtClean="0"/>
              <a:t>UI</a:t>
            </a:r>
            <a:endParaRPr lang="ru-R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2172270"/>
            <a:ext cx="396895" cy="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6" y="2172270"/>
            <a:ext cx="396895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1" y="2172270"/>
            <a:ext cx="396895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3143705"/>
            <a:ext cx="360000" cy="3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761" y="3143705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Х8</a:t>
            </a:r>
            <a:endParaRPr lang="ru-R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3" y="4064081"/>
            <a:ext cx="341233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3" y="5034950"/>
            <a:ext cx="402612" cy="3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8" y="5034950"/>
            <a:ext cx="605041" cy="3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5515241"/>
            <a:ext cx="1080000" cy="360000"/>
          </a:xfrm>
          <a:prstGeom prst="rect">
            <a:avLst/>
          </a:prstGeom>
        </p:spPr>
      </p:pic>
      <p:pic>
        <p:nvPicPr>
          <p:cNvPr id="17" name="Рисунок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1" y="6066285"/>
            <a:ext cx="37928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1899" y="2630907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6600" b="1" dirty="0" smtClean="0"/>
              <a:t>Почему </a:t>
            </a:r>
            <a:r>
              <a:rPr lang="en-US" sz="6600" b="1" dirty="0" smtClean="0"/>
              <a:t>ZOO</a:t>
            </a:r>
            <a:r>
              <a:rPr lang="ru-RU" sz="66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7" y="3053040"/>
            <a:ext cx="7654637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Задавайте ваши вопросы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757"/>
            <a:ext cx="12192000" cy="299001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00408" y="3053040"/>
            <a:ext cx="6991184" cy="72544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</a:rPr>
              <a:t>Спасибо за внимание!</a:t>
            </a:r>
            <a:endParaRPr lang="ru-RU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76649" y="2465159"/>
            <a:ext cx="8515351" cy="24116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 smtClean="0"/>
              <a:t>неименованные функции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замыкания</a:t>
            </a:r>
          </a:p>
          <a:p>
            <a:pPr>
              <a:lnSpc>
                <a:spcPct val="100000"/>
              </a:lnSpc>
            </a:pPr>
            <a:r>
              <a:rPr lang="ru-RU" sz="3200" b="1" dirty="0" smtClean="0"/>
              <a:t>передача </a:t>
            </a:r>
            <a:r>
              <a:rPr lang="ru-RU" sz="3200" b="1" dirty="0"/>
              <a:t>функций в параметрах и возврат функциональных </a:t>
            </a:r>
            <a:r>
              <a:rPr lang="ru-RU" sz="3200" b="1" dirty="0" smtClean="0"/>
              <a:t>значений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7" y="2026475"/>
            <a:ext cx="3589618" cy="3440875"/>
          </a:xfrm>
          <a:prstGeom prst="rect">
            <a:avLst/>
          </a:prstGeom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299237" y="1436604"/>
            <a:ext cx="11572875" cy="8397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средства функционального программирования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5531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4714875" y="2866610"/>
            <a:ext cx="7096616" cy="2048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 2" pitchFamily="18" charset="2"/>
              <a:buNone/>
            </a:pPr>
            <a:r>
              <a:rPr lang="ru-RU" sz="3200" b="1" dirty="0" smtClean="0"/>
              <a:t>Поддерживает </a:t>
            </a:r>
            <a:r>
              <a:rPr lang="ru-RU" sz="3200" b="1" dirty="0" err="1" smtClean="0"/>
              <a:t>многопоточность</a:t>
            </a:r>
            <a:r>
              <a:rPr lang="ru-RU" sz="3200" b="1" dirty="0" smtClean="0"/>
              <a:t>, средства которой встроены в язык</a:t>
            </a:r>
            <a:endParaRPr lang="en-US" sz="32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2514185"/>
            <a:ext cx="4473094" cy="22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Чего нет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3396342" y="1163738"/>
            <a:ext cx="8480243" cy="4644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ru-RU" sz="4000" b="1" dirty="0" smtClean="0"/>
              <a:t>Обработки исключений</a:t>
            </a:r>
          </a:p>
          <a:p>
            <a:pPr>
              <a:lnSpc>
                <a:spcPct val="300000"/>
              </a:lnSpc>
            </a:pPr>
            <a:r>
              <a:rPr lang="ru-RU" sz="4000" b="1" dirty="0" smtClean="0"/>
              <a:t>Наследования реализации</a:t>
            </a:r>
          </a:p>
          <a:p>
            <a:pPr>
              <a:lnSpc>
                <a:spcPct val="300000"/>
              </a:lnSpc>
            </a:pPr>
            <a:r>
              <a:rPr lang="ru-RU" sz="4000" b="1" dirty="0" smtClean="0"/>
              <a:t>Обобщенного программирования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87" y="3329322"/>
            <a:ext cx="1199135" cy="119913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85" y="1383438"/>
            <a:ext cx="1706220" cy="16993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57" y="5178209"/>
            <a:ext cx="1269406" cy="12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Легкий способ бросить в</a:t>
            </a:r>
            <a:r>
              <a:rPr lang="en-US" sz="4400" b="1" dirty="0" smtClean="0"/>
              <a:t> </a:t>
            </a:r>
            <a:r>
              <a:rPr lang="ru-RU" sz="4400" b="1" dirty="0" smtClean="0"/>
              <a:t>самом начале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1998647"/>
            <a:ext cx="11163300" cy="38360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 smtClean="0"/>
              <a:t>GOROOT </a:t>
            </a:r>
            <a:r>
              <a:rPr lang="en-US" sz="4400" dirty="0" smtClean="0"/>
              <a:t>== </a:t>
            </a:r>
            <a:r>
              <a:rPr lang="en-US" sz="4400" b="1" dirty="0" smtClean="0"/>
              <a:t>JAVA_HOME</a:t>
            </a:r>
            <a:r>
              <a:rPr lang="en-US" sz="4400" dirty="0" smtClean="0"/>
              <a:t> </a:t>
            </a:r>
            <a:r>
              <a:rPr lang="ru-RU" sz="4400" dirty="0" smtClean="0"/>
              <a:t>– путь к исполняемым файлам и исходному коду </a:t>
            </a:r>
            <a:r>
              <a:rPr lang="en-US" sz="4400" b="1" dirty="0" smtClean="0"/>
              <a:t>SD</a:t>
            </a:r>
            <a:r>
              <a:rPr lang="en-US" sz="4400" b="1" dirty="0"/>
              <a:t>K</a:t>
            </a:r>
            <a:endParaRPr lang="ru-RU" sz="4400" b="1" dirty="0" smtClean="0"/>
          </a:p>
          <a:p>
            <a:pPr>
              <a:lnSpc>
                <a:spcPct val="200000"/>
              </a:lnSpc>
            </a:pPr>
            <a:r>
              <a:rPr lang="en-US" sz="4400" b="1" dirty="0" smtClean="0"/>
              <a:t>GOPATH </a:t>
            </a:r>
            <a:r>
              <a:rPr lang="en-US" sz="4400" dirty="0" smtClean="0"/>
              <a:t>–</a:t>
            </a:r>
            <a:r>
              <a:rPr lang="ru-RU" sz="4400" dirty="0" smtClean="0"/>
              <a:t> путь к рабочему пространству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Переменные окружения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868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1196" y="1092955"/>
            <a:ext cx="11163300" cy="438473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4400" b="1" dirty="0" smtClean="0"/>
              <a:t>bin </a:t>
            </a:r>
            <a:r>
              <a:rPr lang="en-US" sz="4400" dirty="0" smtClean="0"/>
              <a:t>–</a:t>
            </a:r>
            <a:r>
              <a:rPr lang="ru-RU" sz="4400" dirty="0" smtClean="0"/>
              <a:t> каталог исполняемых файлов</a:t>
            </a:r>
          </a:p>
          <a:p>
            <a:pPr>
              <a:lnSpc>
                <a:spcPct val="200000"/>
              </a:lnSpc>
            </a:pPr>
            <a:r>
              <a:rPr lang="en-US" sz="4400" b="1" dirty="0" err="1" smtClean="0"/>
              <a:t>pkg</a:t>
            </a:r>
            <a:r>
              <a:rPr lang="en-US" sz="4400" b="1" dirty="0" smtClean="0"/>
              <a:t> </a:t>
            </a:r>
            <a:r>
              <a:rPr lang="en-US" sz="4400" dirty="0"/>
              <a:t>–</a:t>
            </a:r>
            <a:r>
              <a:rPr lang="en-US" sz="4400" b="1" dirty="0" smtClean="0"/>
              <a:t> </a:t>
            </a:r>
            <a:r>
              <a:rPr lang="ru-RU" sz="4400" dirty="0" smtClean="0"/>
              <a:t>каталог пакетов</a:t>
            </a:r>
          </a:p>
          <a:p>
            <a:pPr>
              <a:lnSpc>
                <a:spcPct val="200000"/>
              </a:lnSpc>
            </a:pPr>
            <a:r>
              <a:rPr lang="en-US" sz="4400" b="1" dirty="0" err="1" smtClean="0"/>
              <a:t>src</a:t>
            </a:r>
            <a:r>
              <a:rPr lang="en-US" sz="4400" b="1" dirty="0" smtClean="0"/>
              <a:t> </a:t>
            </a:r>
            <a:r>
              <a:rPr lang="en-US" sz="4400" dirty="0"/>
              <a:t>–</a:t>
            </a:r>
            <a:r>
              <a:rPr lang="en-US" sz="4400" b="1" dirty="0" smtClean="0"/>
              <a:t> </a:t>
            </a:r>
            <a:r>
              <a:rPr lang="ru-RU" sz="4400" dirty="0" smtClean="0"/>
              <a:t>исходный код</a:t>
            </a:r>
            <a:r>
              <a:rPr lang="en-US" sz="4400" b="1" dirty="0" smtClean="0"/>
              <a:t> 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GOPATH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19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1196" y="1092955"/>
            <a:ext cx="11163300" cy="52633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4400" dirty="0" smtClean="0"/>
              <a:t>До версии </a:t>
            </a:r>
            <a:r>
              <a:rPr lang="ru-RU" sz="4400" b="1" dirty="0" smtClean="0"/>
              <a:t>1.11</a:t>
            </a:r>
            <a:r>
              <a:rPr lang="ru-RU" sz="4400" dirty="0" smtClean="0"/>
              <a:t> – </a:t>
            </a:r>
            <a:r>
              <a:rPr lang="en-US" sz="4400" b="1" dirty="0" smtClean="0"/>
              <a:t>go get</a:t>
            </a:r>
            <a:r>
              <a:rPr lang="en-US" sz="4400" dirty="0" smtClean="0"/>
              <a:t>. </a:t>
            </a:r>
            <a:r>
              <a:rPr lang="ru-RU" sz="4400" dirty="0" smtClean="0"/>
              <a:t>Всегда брал код из ветки </a:t>
            </a:r>
            <a:r>
              <a:rPr lang="en-US" sz="4400" dirty="0" smtClean="0"/>
              <a:t>master</a:t>
            </a:r>
            <a:r>
              <a:rPr lang="ru-RU" sz="4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ru-RU" sz="4400" dirty="0" smtClean="0"/>
              <a:t>Большое количество сторонних менеджеров.</a:t>
            </a:r>
          </a:p>
          <a:p>
            <a:pPr>
              <a:lnSpc>
                <a:spcPct val="100000"/>
              </a:lnSpc>
            </a:pPr>
            <a:r>
              <a:rPr lang="en-US" sz="4400" dirty="0" smtClean="0"/>
              <a:t>C</a:t>
            </a:r>
            <a:r>
              <a:rPr lang="ru-RU" sz="4400" dirty="0" smtClean="0"/>
              <a:t> </a:t>
            </a:r>
            <a:r>
              <a:rPr lang="ru-RU" sz="4400" dirty="0"/>
              <a:t>версии </a:t>
            </a:r>
            <a:r>
              <a:rPr lang="ru-RU" sz="4400" b="1" dirty="0"/>
              <a:t>1.11</a:t>
            </a:r>
            <a:r>
              <a:rPr lang="ru-RU" sz="4400" dirty="0"/>
              <a:t> </a:t>
            </a:r>
            <a:r>
              <a:rPr lang="en-US" sz="4400" b="1" dirty="0" err="1" smtClean="0"/>
              <a:t>src</a:t>
            </a:r>
            <a:r>
              <a:rPr lang="en-US" sz="4400" b="1" dirty="0" smtClean="0"/>
              <a:t> </a:t>
            </a:r>
            <a:r>
              <a:rPr lang="en-US" sz="4400" dirty="0"/>
              <a:t>–</a:t>
            </a:r>
            <a:r>
              <a:rPr lang="en-US" sz="4400" b="1" dirty="0"/>
              <a:t> go </a:t>
            </a:r>
            <a:r>
              <a:rPr lang="en-US" sz="4400" b="1" dirty="0" smtClean="0"/>
              <a:t>mod</a:t>
            </a:r>
            <a:r>
              <a:rPr lang="en-US" sz="4400" dirty="0" smtClean="0"/>
              <a:t>. </a:t>
            </a:r>
            <a:r>
              <a:rPr lang="ru-RU" sz="4400" dirty="0" smtClean="0"/>
              <a:t>Поддерживает нормальное </a:t>
            </a:r>
            <a:r>
              <a:rPr lang="ru-RU" sz="4400" dirty="0" err="1" smtClean="0"/>
              <a:t>версионирование</a:t>
            </a:r>
            <a:r>
              <a:rPr lang="ru-RU" sz="4400" dirty="0" smtClean="0"/>
              <a:t>, и файл </a:t>
            </a:r>
            <a:r>
              <a:rPr lang="en-US" sz="4400" b="1" dirty="0" smtClean="0"/>
              <a:t>go.mod </a:t>
            </a:r>
            <a:r>
              <a:rPr lang="ru-RU" sz="4400" dirty="0" smtClean="0"/>
              <a:t>содержащий список зависимостей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Менеджер пакетов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45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27269" y="1092955"/>
            <a:ext cx="7917226" cy="54558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err="1" smtClean="0"/>
              <a:t>var</a:t>
            </a:r>
            <a:r>
              <a:rPr lang="ru-RU" sz="4400" dirty="0" smtClean="0"/>
              <a:t> и </a:t>
            </a:r>
            <a:r>
              <a:rPr lang="en-US" sz="4400" b="1" dirty="0" smtClean="0"/>
              <a:t>:=</a:t>
            </a:r>
          </a:p>
          <a:p>
            <a:pPr>
              <a:lnSpc>
                <a:spcPct val="150000"/>
              </a:lnSpc>
            </a:pPr>
            <a:r>
              <a:rPr lang="en-US" sz="4400" b="1" dirty="0" err="1" smtClean="0"/>
              <a:t>func</a:t>
            </a:r>
            <a:endParaRPr lang="ru-RU" sz="4400" b="1" dirty="0" smtClean="0"/>
          </a:p>
          <a:p>
            <a:pPr>
              <a:lnSpc>
                <a:spcPct val="150000"/>
              </a:lnSpc>
            </a:pPr>
            <a:r>
              <a:rPr lang="ru-RU" sz="4400" b="1" dirty="0" smtClean="0"/>
              <a:t>отсутствие неизменяемости</a:t>
            </a:r>
          </a:p>
          <a:p>
            <a:pPr>
              <a:lnSpc>
                <a:spcPct val="150000"/>
              </a:lnSpc>
            </a:pPr>
            <a:r>
              <a:rPr lang="ru-RU" sz="4400" b="1" dirty="0" smtClean="0"/>
              <a:t>публичные и приватные</a:t>
            </a:r>
          </a:p>
          <a:p>
            <a:pPr>
              <a:lnSpc>
                <a:spcPct val="150000"/>
              </a:lnSpc>
            </a:pPr>
            <a:r>
              <a:rPr lang="ru-RU" sz="4400" b="1" dirty="0" smtClean="0"/>
              <a:t>пакеты</a:t>
            </a: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Непонятно почему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39886" y="1894144"/>
            <a:ext cx="7917226" cy="3287456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sz="4400" b="1" dirty="0" smtClean="0"/>
              <a:t>Большое количество разнообразных инструментов версии 0.0.1</a:t>
            </a: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Библиотеки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69" y="2216361"/>
            <a:ext cx="2398742" cy="23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1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34695" y="215744"/>
            <a:ext cx="8596668" cy="4655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’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3" y="2261418"/>
            <a:ext cx="2464979" cy="254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13917" y="3074153"/>
            <a:ext cx="7860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</a:t>
            </a:r>
            <a:r>
              <a:rPr lang="ru-RU" sz="2000" dirty="0" smtClean="0"/>
              <a:t>кончил </a:t>
            </a:r>
            <a:r>
              <a:rPr lang="ru-RU" sz="2000" dirty="0" err="1" smtClean="0"/>
              <a:t>ИрГУПС</a:t>
            </a:r>
            <a:r>
              <a:rPr lang="ru-RU" sz="2000" dirty="0" smtClean="0"/>
              <a:t> в 2003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Занимался разработкой и внедрением решений для бизнеса с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11 </a:t>
            </a:r>
            <a:r>
              <a:rPr lang="ru-RU" sz="2000" dirty="0"/>
              <a:t>лет разработчик </a:t>
            </a:r>
            <a:r>
              <a:rPr lang="ru-RU" sz="2000" dirty="0" err="1" smtClean="0"/>
              <a:t>Java</a:t>
            </a:r>
            <a:r>
              <a:rPr lang="ru-RU" sz="2000" dirty="0" smtClean="0"/>
              <a:t> </a:t>
            </a:r>
            <a:r>
              <a:rPr lang="ru-RU" sz="2000" dirty="0" err="1" smtClean="0"/>
              <a:t>Enterprise</a:t>
            </a:r>
            <a:r>
              <a:rPr lang="ru-RU" sz="2000" dirty="0" smtClean="0"/>
              <a:t> приложений</a:t>
            </a:r>
            <a:endParaRPr lang="ru-RU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34149" y="4974304"/>
            <a:ext cx="271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err="1"/>
              <a:t>Гуменюк</a:t>
            </a:r>
            <a:r>
              <a:rPr lang="ru-RU" b="1" dirty="0"/>
              <a:t> Алексей</a:t>
            </a:r>
          </a:p>
          <a:p>
            <a:pPr algn="ctr"/>
            <a:r>
              <a:rPr lang="ru-RU" dirty="0" smtClean="0"/>
              <a:t>эксперт</a:t>
            </a:r>
          </a:p>
          <a:p>
            <a:pPr algn="ctr"/>
            <a:r>
              <a:rPr lang="ru-RU" dirty="0" smtClean="0"/>
              <a:t>компании  </a:t>
            </a:r>
            <a:r>
              <a:rPr lang="ru-RU" dirty="0" err="1" smtClean="0"/>
              <a:t>Крок</a:t>
            </a:r>
            <a:endParaRPr lang="ru-RU" dirty="0" smtClean="0"/>
          </a:p>
          <a:p>
            <a:pPr algn="ctr"/>
            <a:r>
              <a:rPr lang="en-US" dirty="0" smtClean="0"/>
              <a:t>agumenyuk@croc.ru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/>
              <a:t>Соглашения как часть процесса разработки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0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29" y="1158260"/>
            <a:ext cx="7917226" cy="3287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4400" dirty="0" smtClean="0"/>
              <a:t>Выведение типа</a:t>
            </a:r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использования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Переменные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29" y="1158260"/>
            <a:ext cx="7917226" cy="32874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4400" dirty="0" smtClean="0"/>
              <a:t>Выведение типа</a:t>
            </a:r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использования</a:t>
            </a:r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Организация исходного кода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28" y="1158259"/>
            <a:ext cx="8247017" cy="49377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dirty="0" err="1" smtClean="0"/>
              <a:t>gofmt</a:t>
            </a:r>
            <a:endParaRPr lang="ru-RU" sz="4400" dirty="0" smtClean="0"/>
          </a:p>
          <a:p>
            <a:pPr>
              <a:lnSpc>
                <a:spcPct val="150000"/>
              </a:lnSpc>
            </a:pPr>
            <a:r>
              <a:rPr lang="ru-RU" sz="4400" dirty="0" smtClean="0"/>
              <a:t>Точки с запятой</a:t>
            </a:r>
            <a:endParaRPr lang="en-US" sz="4400" dirty="0" smtClean="0"/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использования</a:t>
            </a:r>
            <a:endParaRPr lang="en-US" sz="4400" dirty="0" smtClean="0"/>
          </a:p>
          <a:p>
            <a:pPr>
              <a:lnSpc>
                <a:spcPct val="150000"/>
              </a:lnSpc>
            </a:pPr>
            <a:r>
              <a:rPr lang="ru-RU" sz="4400" dirty="0" smtClean="0"/>
              <a:t>Контроль циклических ссылок</a:t>
            </a:r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Форматирование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33" y="1158260"/>
            <a:ext cx="2945427" cy="22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Си-образность и </a:t>
            </a:r>
            <a:r>
              <a:rPr lang="ru-RU" sz="4400" b="1" dirty="0" err="1" smtClean="0"/>
              <a:t>процедурность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Указатели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73" y="4714814"/>
            <a:ext cx="1891126" cy="1641536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3274424" y="1115447"/>
            <a:ext cx="8499020" cy="215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ru-RU" sz="4400" b="1" dirty="0" smtClean="0"/>
              <a:t>Переменные и аргументы присутствуют в двух видах</a:t>
            </a:r>
            <a:r>
              <a:rPr lang="en-US" sz="4400" b="1" dirty="0" smtClean="0"/>
              <a:t>:</a:t>
            </a:r>
            <a:endParaRPr lang="ru-RU" sz="4400" b="1" dirty="0" smtClean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3274424" y="3099086"/>
            <a:ext cx="8499020" cy="215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4400" b="1" dirty="0"/>
              <a:t>значение </a:t>
            </a:r>
          </a:p>
          <a:p>
            <a:pPr>
              <a:lnSpc>
                <a:spcPct val="200000"/>
              </a:lnSpc>
            </a:pPr>
            <a:r>
              <a:rPr lang="ru-RU" sz="4400" b="1" dirty="0"/>
              <a:t>указатель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5" y="3099086"/>
            <a:ext cx="1630821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Указатели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78" y="1234840"/>
            <a:ext cx="1891126" cy="1641536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1419497" y="3214213"/>
            <a:ext cx="9953897" cy="1349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 2" pitchFamily="18" charset="2"/>
              <a:buNone/>
            </a:pPr>
            <a:r>
              <a:rPr lang="ru-RU" sz="5400" b="1" dirty="0" smtClean="0"/>
              <a:t>Указатель больше чем ссылка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0695" y="1092853"/>
            <a:ext cx="1630821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Обработка ошибок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663337" y="1454283"/>
            <a:ext cx="9396547" cy="4037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 2" pitchFamily="18" charset="2"/>
              <a:buNone/>
            </a:pPr>
            <a:r>
              <a:rPr lang="ru-RU" sz="5400" b="1" dirty="0" smtClean="0"/>
              <a:t>Обработка ошибок через проверку возвращаемого значения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61"/>
            <a:ext cx="1870624" cy="18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Обработка ошибок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61"/>
            <a:ext cx="1870624" cy="18631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624" y="1158260"/>
            <a:ext cx="9283331" cy="48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6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Обработка ошибок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61"/>
            <a:ext cx="1870624" cy="186314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624" y="1158260"/>
            <a:ext cx="9330704" cy="48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5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7006" y="1070797"/>
            <a:ext cx="8268393" cy="5554447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/>
              <a:t>Ч</a:t>
            </a:r>
            <a:r>
              <a:rPr lang="ru-RU" sz="2400" b="1" dirty="0" smtClean="0"/>
              <a:t>то </a:t>
            </a:r>
            <a:r>
              <a:rPr lang="ru-RU" sz="2400" b="1" dirty="0"/>
              <a:t>такое </a:t>
            </a:r>
            <a:r>
              <a:rPr lang="en-US" sz="2400" b="1" dirty="0" smtClean="0"/>
              <a:t>Go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Вещи которые помогут бросить изучение в самом начале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Соглашения как часть процесса разработки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C</a:t>
            </a:r>
            <a:r>
              <a:rPr lang="ru-RU" sz="2400" b="1" dirty="0" smtClean="0"/>
              <a:t>-</a:t>
            </a:r>
            <a:r>
              <a:rPr lang="ru-RU" sz="2400" b="1" dirty="0" err="1" smtClean="0"/>
              <a:t>образие</a:t>
            </a:r>
            <a:r>
              <a:rPr lang="ru-RU" sz="2400" b="1" dirty="0" smtClean="0"/>
              <a:t> </a:t>
            </a:r>
            <a:r>
              <a:rPr lang="ru-RU" sz="2400" b="1" dirty="0"/>
              <a:t>и </a:t>
            </a:r>
            <a:r>
              <a:rPr lang="ru-RU" sz="2400" b="1" dirty="0" err="1" smtClean="0"/>
              <a:t>процедурность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/>
              <a:t>Есть ли </a:t>
            </a:r>
            <a:r>
              <a:rPr lang="ru-RU" sz="2400" b="1" dirty="0" smtClean="0"/>
              <a:t>ООП</a:t>
            </a:r>
          </a:p>
          <a:p>
            <a:pPr>
              <a:lnSpc>
                <a:spcPct val="100000"/>
              </a:lnSpc>
            </a:pPr>
            <a:r>
              <a:rPr lang="ru-RU" sz="2400" b="1" dirty="0"/>
              <a:t>Есть обобщенное </a:t>
            </a:r>
            <a:r>
              <a:rPr lang="ru-RU" sz="2400" b="1" dirty="0" smtClean="0"/>
              <a:t>программирование</a:t>
            </a:r>
          </a:p>
          <a:p>
            <a:pPr>
              <a:lnSpc>
                <a:spcPct val="100000"/>
              </a:lnSpc>
            </a:pPr>
            <a:r>
              <a:rPr lang="ru-RU" sz="2400" b="1" dirty="0" err="1"/>
              <a:t>Многопоточность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en-US" sz="2400" b="1" dirty="0" smtClean="0"/>
              <a:t>Reflection</a:t>
            </a: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Нужен ли </a:t>
            </a:r>
            <a:r>
              <a:rPr lang="en-US" sz="2400" b="1" dirty="0" smtClean="0"/>
              <a:t>Go</a:t>
            </a:r>
            <a:endParaRPr lang="ru-RU" sz="24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План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16" y="1362515"/>
            <a:ext cx="2413014" cy="32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Обработка ошибок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161"/>
            <a:ext cx="1870624" cy="18631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623" y="1158260"/>
            <a:ext cx="9230367" cy="47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/>
              <a:t>Есть ли ООП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Интерфейсы без классов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177142" y="2158649"/>
            <a:ext cx="8638901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 2" pitchFamily="18" charset="2"/>
              <a:buNone/>
            </a:pPr>
            <a:r>
              <a:rPr lang="ru-RU" sz="5400" b="1" dirty="0" smtClean="0"/>
              <a:t>Методы реализуются структурами</a:t>
            </a:r>
          </a:p>
          <a:p>
            <a:pPr marL="0" indent="0" algn="ctr">
              <a:lnSpc>
                <a:spcPct val="150000"/>
              </a:lnSpc>
              <a:buFont typeface="Wingdings 2" pitchFamily="18" charset="2"/>
              <a:buNone/>
            </a:pPr>
            <a:endParaRPr lang="ru-RU" sz="5400" b="1" dirty="0" smtClean="0"/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" y="997161"/>
            <a:ext cx="2394930" cy="2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Интерфейсы без классов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203268" y="2350238"/>
            <a:ext cx="8638901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Есть возможность </a:t>
            </a:r>
            <a:r>
              <a:rPr lang="ru-RU" sz="5400" b="1" dirty="0"/>
              <a:t>случайно реализовать интерфейс</a:t>
            </a:r>
            <a:endParaRPr lang="ru-RU" sz="5400" b="1" dirty="0" smtClean="0"/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7" y="997161"/>
            <a:ext cx="2394930" cy="2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Встраивание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168433" y="2417855"/>
            <a:ext cx="8638901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Встраивание, композиция, примеси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" y="997161"/>
            <a:ext cx="1705446" cy="1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Перегрузка методов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54926" y="2802596"/>
            <a:ext cx="9022077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/>
              <a:t>Есть ли перегрузка методов</a:t>
            </a:r>
            <a:r>
              <a:rPr lang="en-US" sz="5400" b="1" dirty="0"/>
              <a:t>?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" y="997161"/>
            <a:ext cx="1705446" cy="1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Перегрузка методов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854926" y="2802596"/>
            <a:ext cx="9022077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Нет методов, нет перегрузки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4" y="997161"/>
            <a:ext cx="1705446" cy="18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smtClean="0"/>
              <a:t>Обобщенное программирование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Обобщенное программирование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617839" y="2253348"/>
            <a:ext cx="9022077" cy="2743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Обобщенного программирования нет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3" y="1285477"/>
            <a:ext cx="1718979" cy="1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Обобщенное программирование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722341" y="1575175"/>
            <a:ext cx="9022077" cy="3813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Обобщенное программирования будет в </a:t>
            </a:r>
            <a:r>
              <a:rPr lang="en-US" sz="5400" b="1" dirty="0" smtClean="0"/>
              <a:t>Go 2.0</a:t>
            </a:r>
            <a:endParaRPr lang="ru-RU" sz="5400" b="1" dirty="0"/>
          </a:p>
          <a:p>
            <a:pPr marL="0" indent="0" algn="ctr">
              <a:lnSpc>
                <a:spcPct val="150000"/>
              </a:lnSpc>
              <a:buNone/>
            </a:pPr>
            <a:endParaRPr lang="ru-RU" sz="5400" b="1" dirty="0" smtClean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3" y="1285477"/>
            <a:ext cx="1718979" cy="1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773383" y="2596349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ru-RU" sz="5400" b="1" dirty="0"/>
              <a:t>Что такое </a:t>
            </a:r>
            <a:r>
              <a:rPr lang="en-US" sz="5400" b="1" dirty="0"/>
              <a:t>Go</a:t>
            </a:r>
            <a:endParaRPr lang="ru-RU" sz="5400" b="1" dirty="0"/>
          </a:p>
          <a:p>
            <a:pPr marL="0" indent="0" algn="ctr">
              <a:lnSpc>
                <a:spcPct val="200000"/>
              </a:lnSpc>
              <a:buFont typeface="Wingdings 2" pitchFamily="18" charset="2"/>
              <a:buNone/>
            </a:pPr>
            <a:endParaRPr lang="ru-RU" sz="5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49" y="3168459"/>
            <a:ext cx="1455513" cy="916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Обобщенное программирование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522619" y="2144966"/>
            <a:ext cx="9668470" cy="3979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Обобщенное программирование </a:t>
            </a:r>
            <a:r>
              <a:rPr lang="ru-RU" sz="5400" b="1" dirty="0" smtClean="0"/>
              <a:t>есть!</a:t>
            </a:r>
            <a:endParaRPr lang="ru-RU" sz="5400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33" y="1285477"/>
            <a:ext cx="1718979" cy="17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4400" b="1" dirty="0" err="1" smtClean="0"/>
              <a:t>Многопоточность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4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Многопоточность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583004" y="2534194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5400" b="1" dirty="0"/>
              <a:t>CSP </a:t>
            </a:r>
            <a:r>
              <a:rPr lang="ru-RU" sz="5400" b="1" dirty="0" smtClean="0"/>
              <a:t>- </a:t>
            </a:r>
            <a:r>
              <a:rPr lang="en-US" sz="5400" b="1" dirty="0" smtClean="0"/>
              <a:t>communicating </a:t>
            </a:r>
            <a:r>
              <a:rPr lang="en-US" sz="5400" b="1" dirty="0"/>
              <a:t>sequential </a:t>
            </a:r>
            <a:r>
              <a:rPr lang="en-US" sz="5400" b="1" dirty="0" smtClean="0"/>
              <a:t>processes</a:t>
            </a:r>
            <a:endParaRPr lang="ru-RU" sz="5400" b="1" dirty="0" smtClean="0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" y="1278177"/>
            <a:ext cx="2447053" cy="12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Многопоточность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626136" y="2373265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err="1" smtClean="0"/>
              <a:t>Многопоточность</a:t>
            </a:r>
            <a:r>
              <a:rPr lang="ru-RU" sz="5400" b="1" dirty="0" smtClean="0"/>
              <a:t> ближе асинхронности в </a:t>
            </a:r>
            <a:r>
              <a:rPr lang="en-US" sz="5400" b="1" dirty="0" smtClean="0"/>
              <a:t>JS</a:t>
            </a:r>
            <a:endParaRPr lang="ru-RU" sz="5400" b="1" dirty="0" smtClean="0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" y="1278177"/>
            <a:ext cx="2447053" cy="12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Многопоточность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72861" y="3060405"/>
            <a:ext cx="11001308" cy="1477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/>
              <a:t>Б</a:t>
            </a:r>
            <a:r>
              <a:rPr lang="ru-RU" sz="5400" b="1" dirty="0" smtClean="0"/>
              <a:t>ез </a:t>
            </a:r>
            <a:r>
              <a:rPr lang="ru-RU" sz="5400" b="1" dirty="0"/>
              <a:t>жёсткой привязки </a:t>
            </a:r>
            <a:r>
              <a:rPr lang="ru-RU" sz="5400" b="1" dirty="0" smtClean="0"/>
              <a:t>к</a:t>
            </a:r>
            <a:r>
              <a:rPr lang="ru-RU" sz="5400" b="1" dirty="0"/>
              <a:t> </a:t>
            </a:r>
            <a:r>
              <a:rPr lang="ru-RU" sz="5400" b="1" dirty="0" smtClean="0"/>
              <a:t>потокам ОС</a:t>
            </a:r>
            <a:endParaRPr lang="ru-RU" sz="5400" b="1" dirty="0" smtClean="0"/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" y="1278177"/>
            <a:ext cx="2447053" cy="12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err="1" smtClean="0">
                <a:solidFill>
                  <a:schemeClr val="bg1"/>
                </a:solidFill>
                <a:latin typeface="+mn-lt"/>
              </a:rPr>
              <a:t>Горутины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461168" y="2965565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Асинхронная функция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2" y="1278177"/>
            <a:ext cx="2343596" cy="12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Каналы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1522045" y="2481093"/>
            <a:ext cx="9668470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ru-RU" sz="5400" b="1" dirty="0" smtClean="0"/>
              <a:t>Канал похож на переменную с доступом из разных потоков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2" y="1278177"/>
            <a:ext cx="2343596" cy="12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4350" y="2717360"/>
            <a:ext cx="11163300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4400" b="1" dirty="0"/>
              <a:t>Reflection</a:t>
            </a:r>
            <a:endParaRPr lang="ru-RU" sz="4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6" y="1016211"/>
            <a:ext cx="2570131" cy="10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8891" y="1158260"/>
            <a:ext cx="8290559" cy="83383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  <a:p>
            <a:pPr marL="0" indent="0">
              <a:lnSpc>
                <a:spcPct val="150000"/>
              </a:lnSpc>
              <a:buNone/>
            </a:pPr>
            <a:endParaRPr lang="ru-RU" sz="4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14177" y="100158"/>
            <a:ext cx="11897339" cy="6966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Reflection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2867273" y="2478101"/>
            <a:ext cx="8700749" cy="2865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b="1" dirty="0" smtClean="0"/>
              <a:t>Определять типы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Определять эквивалентность любых значений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Изменять </a:t>
            </a:r>
            <a:r>
              <a:rPr lang="ru-RU" b="1" dirty="0"/>
              <a:t>любые значения, например часть строки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 Исследовать типы</a:t>
            </a:r>
          </a:p>
          <a:p>
            <a:pPr>
              <a:lnSpc>
                <a:spcPct val="100000"/>
              </a:lnSpc>
            </a:pPr>
            <a:r>
              <a:rPr lang="ru-RU" b="1" dirty="0" smtClean="0"/>
              <a:t>Вызывать любые методы и функции</a:t>
            </a:r>
            <a:endParaRPr lang="ru-RU" b="1" dirty="0" smtClean="0"/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144" y="836882"/>
            <a:ext cx="2571750" cy="231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68" y="2696477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Требования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281" y="2715530"/>
            <a:ext cx="2143424" cy="2143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411" y="2919368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934393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003011" y="3956857"/>
            <a:ext cx="1584000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3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9382" y="997161"/>
            <a:ext cx="11863922" cy="572431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ru-RU" sz="3600" b="1" dirty="0" smtClean="0"/>
              <a:t>Язык программирования общего назначения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Разработанный внутри компании </a:t>
            </a:r>
            <a:r>
              <a:rPr lang="en-US" sz="3600" b="1" dirty="0" smtClean="0"/>
              <a:t>Google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Начало разработки: сентябрь 2007</a:t>
            </a:r>
          </a:p>
          <a:p>
            <a:pPr>
              <a:lnSpc>
                <a:spcPct val="200000"/>
              </a:lnSpc>
            </a:pPr>
            <a:r>
              <a:rPr lang="ru-RU" sz="3600" b="1" dirty="0" smtClean="0"/>
              <a:t>Релиз: 10 ноября 2009</a:t>
            </a:r>
          </a:p>
          <a:p>
            <a:pPr marL="0" indent="0">
              <a:lnSpc>
                <a:spcPct val="200000"/>
              </a:lnSpc>
              <a:buNone/>
            </a:pP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endParaRPr lang="ru-RU" sz="32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4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7427" y="1676031"/>
            <a:ext cx="10215737" cy="365335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Можно ли в данном случае использовать монолит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Процессы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89" y="1301967"/>
            <a:ext cx="1080000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86" y="5289557"/>
            <a:ext cx="944082" cy="720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109" y="3593127"/>
            <a:ext cx="720000" cy="720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4109" y="5276350"/>
            <a:ext cx="1080000" cy="10800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964969" y="448517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1253" y="1401864"/>
            <a:ext cx="1054884" cy="1080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465" y="3405175"/>
            <a:ext cx="1080000" cy="10800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264" y="1322858"/>
            <a:ext cx="1080000" cy="108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0391" y="1293864"/>
            <a:ext cx="1210206" cy="11880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196743" y="1887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6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6065" y="2402858"/>
            <a:ext cx="1556082" cy="3166669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74" y="1336803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389251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cxnSp>
        <p:nvCxnSpPr>
          <p:cNvPr id="25" name="Straight Arrow Connector 11"/>
          <p:cNvCxnSpPr/>
          <p:nvPr/>
        </p:nvCxnSpPr>
        <p:spPr>
          <a:xfrm>
            <a:off x="2994232" y="4490798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5509" y="2200338"/>
            <a:ext cx="10446964" cy="361857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Сколько будет нужно экземпляров каких-либо хранилищ данных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4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4024" y="2584009"/>
            <a:ext cx="10446964" cy="2085335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дальше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1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32" y="1144768"/>
            <a:ext cx="2114845" cy="21624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Детализируем </a:t>
            </a:r>
            <a:r>
              <a:rPr lang="ru-RU" sz="5400" b="1" dirty="0">
                <a:solidFill>
                  <a:schemeClr val="bg1"/>
                </a:solidFill>
                <a:latin typeface="+mn-lt"/>
              </a:rPr>
              <a:t>т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ребования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483" y="4073913"/>
            <a:ext cx="2448267" cy="186716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789382" y="2142836"/>
            <a:ext cx="1579418" cy="9237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76987" y="2142836"/>
            <a:ext cx="2060613" cy="1625600"/>
          </a:xfrm>
          <a:prstGeom prst="straightConnector1">
            <a:avLst/>
          </a:prstGeom>
          <a:ln w="984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9433" y="3302858"/>
            <a:ext cx="1456167" cy="125066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512" y="4324003"/>
            <a:ext cx="1800000" cy="18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992051"/>
            <a:ext cx="2143424" cy="2143424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6850788" y="5152796"/>
            <a:ext cx="1579418" cy="9237"/>
          </a:xfrm>
          <a:prstGeom prst="straightConnector1">
            <a:avLst/>
          </a:prstGeom>
          <a:ln w="984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7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0854" y="1304411"/>
            <a:ext cx="10843491" cy="5234501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 каком случае нам нужно синхронный запрос, а в каком асинхронный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Представим в виде сервисов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69293" y="4429396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995" y="1481967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n-lt"/>
              </a:rPr>
              <a:t>The Blue a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nd the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Gray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94105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519" y="2588851"/>
            <a:ext cx="0" cy="8322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22036" y="2554015"/>
            <a:ext cx="1450111" cy="3015513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964343" y="1941864"/>
            <a:ext cx="83404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40415" y="2554015"/>
            <a:ext cx="18280" cy="79117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85311" y="5649557"/>
            <a:ext cx="3842325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51041" y="2481864"/>
            <a:ext cx="4582" cy="8633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201891" y="2554015"/>
            <a:ext cx="9236" cy="256293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93592" y="1894710"/>
            <a:ext cx="834044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196743" y="1862858"/>
            <a:ext cx="1083330" cy="25006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1336803"/>
            <a:ext cx="1190683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3" y="1336803"/>
            <a:ext cx="1190683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73" y="3405175"/>
            <a:ext cx="1190683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85" y="1322858"/>
            <a:ext cx="1190683" cy="10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46" y="1328306"/>
            <a:ext cx="1190683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3405175"/>
            <a:ext cx="1190683" cy="108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67" y="5269183"/>
            <a:ext cx="1190683" cy="108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49" y="5323026"/>
            <a:ext cx="1190683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065157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2065694"/>
            <a:ext cx="720000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688" y="2073968"/>
            <a:ext cx="720000" cy="72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64" y="2063127"/>
            <a:ext cx="720000" cy="72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97" y="4042883"/>
            <a:ext cx="720000" cy="72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899" y="5949317"/>
            <a:ext cx="720000" cy="7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311" y="5949317"/>
            <a:ext cx="720000" cy="7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8" y="4085728"/>
            <a:ext cx="720000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>
            <a:off x="2985919" y="4436955"/>
            <a:ext cx="0" cy="832228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1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2094" y="3184515"/>
            <a:ext cx="9966959" cy="1416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5000" b="1" dirty="0" smtClean="0"/>
              <a:t>Компилируемый в машинный код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1083207"/>
            <a:ext cx="1670379" cy="14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34416" y="1314932"/>
            <a:ext cx="10446964" cy="4454100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будем использовать для синхронного и асинхронного взаимодействия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2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1644923"/>
            <a:ext cx="1588965" cy="1080000"/>
          </a:xfr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+ Feign - </a:t>
            </a:r>
            <a:r>
              <a:rPr lang="ru-RU" dirty="0" smtClean="0"/>
              <a:t>декларативный </a:t>
            </a:r>
            <a:r>
              <a:rPr lang="en-US" dirty="0" smtClean="0"/>
              <a:t>http-</a:t>
            </a:r>
            <a:r>
              <a:rPr lang="ru-RU" dirty="0" smtClean="0"/>
              <a:t>клиент</a:t>
            </a:r>
            <a:r>
              <a:rPr lang="ru-RU" dirty="0" smtClean="0">
                <a:hlinkClick r:id="rId5"/>
              </a:rPr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://github.com/OpenFeign/feign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5" y="3509464"/>
            <a:ext cx="1615437" cy="64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gRPC</a:t>
            </a:r>
            <a:r>
              <a:rPr lang="en-US" dirty="0" smtClean="0"/>
              <a:t> – HTTP/2</a:t>
            </a:r>
            <a:r>
              <a:rPr lang="ru-RU" dirty="0" smtClean="0"/>
              <a:t> + </a:t>
            </a:r>
            <a:r>
              <a:rPr lang="en-US" dirty="0" err="1" smtClean="0"/>
              <a:t>protobuf</a:t>
            </a:r>
            <a:r>
              <a:rPr lang="ru-RU" dirty="0" smtClean="0">
                <a:hlinkClick r:id="rId5"/>
              </a:rPr>
              <a:t> </a:t>
            </a:r>
            <a:r>
              <a:rPr lang="ru-RU" dirty="0" smtClean="0"/>
              <a:t>+ </a:t>
            </a:r>
            <a:r>
              <a:rPr lang="en-US" dirty="0"/>
              <a:t>SSL/TLS, OAuth 2.0</a:t>
            </a:r>
            <a:r>
              <a:rPr lang="ru-RU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://www.grpc.io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Что-то экзотическое либо свое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07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Асинхронное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AMQP - </a:t>
            </a:r>
            <a:r>
              <a:rPr lang="en-US" dirty="0" err="1" smtClean="0"/>
              <a:t>RabbitMQ</a:t>
            </a:r>
            <a:r>
              <a:rPr lang="en-US" dirty="0" smtClean="0"/>
              <a:t>,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xxxxxxxMQ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Брокер сообщений, распределенный кэш и т.д. – </a:t>
            </a:r>
            <a:r>
              <a:rPr lang="en-US" dirty="0" smtClean="0"/>
              <a:t>Apache Kafka, Apache Ignite, </a:t>
            </a:r>
            <a:r>
              <a:rPr lang="en-US" dirty="0" err="1" smtClean="0"/>
              <a:t>Hazelcast</a:t>
            </a:r>
            <a:r>
              <a:rPr lang="ru-RU" dirty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9126" y="5354719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Использовать </a:t>
            </a:r>
            <a:r>
              <a:rPr lang="en-US" dirty="0" smtClean="0"/>
              <a:t>SQL</a:t>
            </a:r>
            <a:r>
              <a:rPr lang="ru-RU" dirty="0" smtClean="0"/>
              <a:t> либо </a:t>
            </a:r>
            <a:r>
              <a:rPr lang="en-US" dirty="0" smtClean="0"/>
              <a:t>NoSQL </a:t>
            </a:r>
            <a:r>
              <a:rPr lang="ru-RU" dirty="0" smtClean="0"/>
              <a:t>хранилище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63" y="1621668"/>
            <a:ext cx="1080000" cy="1080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3301968"/>
            <a:ext cx="1080000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35" y="499938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Плюс сервер асинхронных сообщений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3279145" y="5649557"/>
            <a:ext cx="1616128" cy="346793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993256" y="3861710"/>
            <a:ext cx="929071" cy="57745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993256" y="1814558"/>
            <a:ext cx="21275" cy="11292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6024201" y="1736083"/>
            <a:ext cx="1537972" cy="1146752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8515927" y="1814558"/>
            <a:ext cx="1458935" cy="114107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8225054" y="4886288"/>
            <a:ext cx="621014" cy="24658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994333" y="5822953"/>
            <a:ext cx="1567840" cy="33449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47" y="956083"/>
            <a:ext cx="682465" cy="72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23" y="4272536"/>
            <a:ext cx="682465" cy="72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76" y="5826670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>
            <a:off x="2804532" y="4964796"/>
            <a:ext cx="2090741" cy="88936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4" y="1150821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38606" y="2775789"/>
            <a:ext cx="10446964" cy="1849446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это все конфигурировать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Конфигурация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Cloud </a:t>
            </a:r>
            <a:r>
              <a:rPr lang="en-US" dirty="0" err="1" smtClean="0"/>
              <a:t>config</a:t>
            </a:r>
            <a:r>
              <a:rPr lang="en-US" dirty="0" smtClean="0"/>
              <a:t> server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конфигурирования распределенного приложения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63" y="4582258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11759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в каждом приложении отдельно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1621668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21" y="314225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Теперь с конфигурацией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" idx="0"/>
          </p:cNvCxnSpPr>
          <p:nvPr/>
        </p:nvCxnSpPr>
        <p:spPr>
          <a:xfrm flipH="1" flipV="1">
            <a:off x="1902692" y="2042594"/>
            <a:ext cx="900729" cy="1020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</p:cNvCxnSpPr>
          <p:nvPr/>
        </p:nvCxnSpPr>
        <p:spPr>
          <a:xfrm flipH="1" flipV="1">
            <a:off x="2216132" y="1837995"/>
            <a:ext cx="3221852" cy="120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0"/>
          </p:cNvCxnSpPr>
          <p:nvPr/>
        </p:nvCxnSpPr>
        <p:spPr>
          <a:xfrm flipH="1" flipV="1">
            <a:off x="2406526" y="1578128"/>
            <a:ext cx="5601634" cy="149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8" idx="0"/>
          </p:cNvCxnSpPr>
          <p:nvPr/>
        </p:nvCxnSpPr>
        <p:spPr>
          <a:xfrm flipH="1" flipV="1">
            <a:off x="2309092" y="1360590"/>
            <a:ext cx="8062665" cy="168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0" y="1214485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1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9" y="1214485"/>
            <a:ext cx="682465" cy="720000"/>
          </a:xfrm>
          <a:prstGeom prst="rect">
            <a:avLst/>
          </a:prstGeom>
        </p:spPr>
      </p:pic>
      <p:cxnSp>
        <p:nvCxnSpPr>
          <p:cNvPr id="36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183625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Как сервисы будут друг друга находить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9" y="2854853"/>
            <a:ext cx="4697123" cy="1743918"/>
          </a:xfrm>
          <a:prstGeom prst="rect">
            <a:avLst/>
          </a:prstGeom>
        </p:spPr>
      </p:pic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5983961" y="3124509"/>
            <a:ext cx="1321724" cy="120460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6600" b="1" dirty="0" smtClean="0"/>
              <a:t>VS</a:t>
            </a:r>
            <a:endParaRPr lang="ru-RU" sz="66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919" y="1022100"/>
            <a:ext cx="1398792" cy="1376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706" y="2671208"/>
            <a:ext cx="1683219" cy="16832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685" y="4690214"/>
            <a:ext cx="3925260" cy="17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Реестр(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Service discovery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9770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Eureka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https://spring.io/projects/spring-cloud-config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Специализированное средство для реестра сервисов – </a:t>
            </a:r>
            <a:r>
              <a:rPr lang="en-US" dirty="0" smtClean="0"/>
              <a:t>Consul, Kubernet</a:t>
            </a:r>
            <a:r>
              <a:rPr lang="en-US" dirty="0"/>
              <a:t>e</a:t>
            </a:r>
            <a:r>
              <a:rPr lang="en-US" dirty="0" smtClean="0"/>
              <a:t>s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7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1621668"/>
            <a:ext cx="1190684" cy="1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3330539"/>
            <a:ext cx="1219693" cy="11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25388"/>
            <a:ext cx="1174576" cy="88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5032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1174576" cy="120072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03782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419704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1"/>
          </p:cNvCxnSpPr>
          <p:nvPr/>
        </p:nvCxnSpPr>
        <p:spPr>
          <a:xfrm flipH="1">
            <a:off x="3279145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882044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971062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26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89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54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65" y="3074243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2" y="3043871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16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91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73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57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683" y="356464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51" y="353727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1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54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45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>
            <a:off x="5885672" y="3387196"/>
            <a:ext cx="1725593" cy="4704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8" idx="1"/>
          </p:cNvCxnSpPr>
          <p:nvPr/>
        </p:nvCxnSpPr>
        <p:spPr>
          <a:xfrm flipV="1">
            <a:off x="8535561" y="3403871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04461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2803420" y="496479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Чего еще не хватает</a:t>
            </a:r>
            <a:r>
              <a:rPr lang="en-US" sz="5000" b="1" dirty="0" smtClean="0"/>
              <a:t>?</a:t>
            </a:r>
            <a:endParaRPr lang="ru-RU" sz="50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Шлюз(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Gateway</a:t>
            </a:r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002"/>
            <a:ext cx="1190684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39127" y="1866170"/>
            <a:ext cx="830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/>
              <a:t>Cloud Netflix </a:t>
            </a:r>
            <a:r>
              <a:rPr lang="en-US" dirty="0" err="1" smtClean="0"/>
              <a:t>Zuul</a:t>
            </a:r>
            <a:r>
              <a:rPr lang="ru-RU" dirty="0" smtClean="0">
                <a:hlinkClick r:id="rId4"/>
              </a:rPr>
              <a:t> </a:t>
            </a:r>
            <a:r>
              <a:rPr lang="en-US" dirty="0">
                <a:hlinkClick r:id="rId5"/>
              </a:rPr>
              <a:t>https://cloud.spring.io/spring-cloud-netflix/multi/multi__router_and_filter_zuul.html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639127" y="3657302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Специализированный шлюз – </a:t>
            </a:r>
            <a:r>
              <a:rPr lang="en-US" dirty="0"/>
              <a:t>Ambassador, </a:t>
            </a:r>
            <a:r>
              <a:rPr lang="en-US" dirty="0" err="1"/>
              <a:t>Istio</a:t>
            </a:r>
            <a:r>
              <a:rPr lang="en-US" dirty="0"/>
              <a:t>, Nginx </a:t>
            </a:r>
            <a:r>
              <a:rPr lang="ru-RU" dirty="0" smtClean="0"/>
              <a:t>и т.д.</a:t>
            </a:r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05" y="4766924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39126" y="5302258"/>
            <a:ext cx="78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Свое либо с помощью конфигурации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67" y="1630904"/>
            <a:ext cx="1190683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96" y="2701668"/>
            <a:ext cx="2143424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156453"/>
            <a:ext cx="682465" cy="720000"/>
          </a:xfrm>
          <a:prstGeom prst="rect">
            <a:avLst/>
          </a:prstGeom>
        </p:spPr>
      </p:pic>
      <p:cxnSp>
        <p:nvCxnSpPr>
          <p:cNvPr id="38" name="Straight Arrow Connector 11"/>
          <p:cNvCxnSpPr/>
          <p:nvPr/>
        </p:nvCxnSpPr>
        <p:spPr>
          <a:xfrm flipH="1">
            <a:off x="3823262" y="4950994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2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37006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Вроде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REST API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6327" y="1273658"/>
            <a:ext cx="887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Swagger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swagger.io</a:t>
            </a:r>
            <a:endParaRPr lang="en-US" dirty="0" smtClean="0"/>
          </a:p>
          <a:p>
            <a:r>
              <a:rPr lang="ru-RU" dirty="0" smtClean="0"/>
              <a:t>Фреймворк и спецификация позволяющая определить </a:t>
            </a:r>
            <a:r>
              <a:rPr lang="en-US" dirty="0" smtClean="0"/>
              <a:t>REST API </a:t>
            </a:r>
            <a:r>
              <a:rPr lang="ru-RU" dirty="0" smtClean="0"/>
              <a:t>в дружественном для пользователя виде.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7161"/>
            <a:ext cx="2162477" cy="2114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400" y="2684388"/>
            <a:ext cx="9180000" cy="30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6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4" y="1222729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23262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5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2924" y="2248521"/>
            <a:ext cx="10646151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Что такое шаблон проектирования </a:t>
            </a:r>
            <a:r>
              <a:rPr lang="en-US" sz="5000" b="1" dirty="0" smtClean="0"/>
              <a:t>Circuit breaker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Go vs ….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137006" y="1022100"/>
            <a:ext cx="11897339" cy="523409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3600" b="1" dirty="0" smtClean="0"/>
              <a:t>Минусы </a:t>
            </a:r>
            <a:r>
              <a:rPr lang="en-US" sz="3600" b="1" dirty="0" err="1" smtClean="0"/>
              <a:t>Kotlin</a:t>
            </a:r>
            <a:r>
              <a:rPr lang="en-US" sz="3600" b="1" dirty="0" smtClean="0"/>
              <a:t> </a:t>
            </a:r>
            <a:r>
              <a:rPr lang="en-US" sz="3600" b="1" dirty="0" smtClean="0"/>
              <a:t>native, Scala native </a:t>
            </a:r>
            <a:r>
              <a:rPr lang="ru-RU" sz="3600" b="1" dirty="0" smtClean="0"/>
              <a:t>и </a:t>
            </a:r>
            <a:r>
              <a:rPr lang="en-US" sz="3600" b="1" dirty="0" err="1" smtClean="0"/>
              <a:t>GraalVm</a:t>
            </a:r>
            <a:r>
              <a:rPr lang="ru-RU" sz="3600" b="1" dirty="0" smtClean="0"/>
              <a:t>. </a:t>
            </a:r>
            <a:endParaRPr lang="ru-RU" sz="3600" b="1" dirty="0" smtClean="0"/>
          </a:p>
          <a:p>
            <a:pPr>
              <a:lnSpc>
                <a:spcPct val="100000"/>
              </a:lnSpc>
            </a:pPr>
            <a:r>
              <a:rPr lang="ru-RU" sz="3600" b="1" dirty="0" err="1"/>
              <a:t>н</a:t>
            </a:r>
            <a:r>
              <a:rPr lang="ru-RU" sz="3600" b="1" dirty="0" err="1" smtClean="0"/>
              <a:t>едозрелость</a:t>
            </a:r>
            <a:r>
              <a:rPr lang="ru-RU" sz="3600" b="1" dirty="0" smtClean="0"/>
              <a:t>, </a:t>
            </a:r>
            <a:r>
              <a:rPr lang="ru-RU" sz="3600" b="1" dirty="0" smtClean="0"/>
              <a:t>и дозрелости не будет</a:t>
            </a:r>
          </a:p>
          <a:p>
            <a:pPr>
              <a:lnSpc>
                <a:spcPct val="100000"/>
              </a:lnSpc>
            </a:pPr>
            <a:r>
              <a:rPr lang="ru-RU" sz="3600" b="1" dirty="0" smtClean="0"/>
              <a:t>надуманной </a:t>
            </a:r>
            <a:r>
              <a:rPr lang="ru-RU" sz="3600" b="1" dirty="0" smtClean="0"/>
              <a:t>как компиляция в </a:t>
            </a:r>
            <a:r>
              <a:rPr lang="en-US" sz="3600" b="1" dirty="0" smtClean="0"/>
              <a:t>JS</a:t>
            </a:r>
            <a:endParaRPr lang="ru-RU" sz="36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 smtClean="0"/>
              <a:t>Go </a:t>
            </a:r>
            <a:r>
              <a:rPr lang="ru-RU" sz="3600" b="1" dirty="0" smtClean="0"/>
              <a:t>изначально проектировался для </a:t>
            </a:r>
            <a:r>
              <a:rPr lang="en-US" sz="3600" b="1" dirty="0" smtClean="0"/>
              <a:t>single binary</a:t>
            </a:r>
            <a:endParaRPr lang="ru-RU" sz="3600" b="1" dirty="0" smtClean="0"/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исполнению</a:t>
            </a:r>
          </a:p>
          <a:p>
            <a:pPr>
              <a:lnSpc>
                <a:spcPct val="100000"/>
              </a:lnSpc>
            </a:pPr>
            <a:r>
              <a:rPr lang="ru-RU" sz="3600" b="1" dirty="0" smtClean="0"/>
              <a:t>Другой подход к разделению кода</a:t>
            </a:r>
          </a:p>
          <a:p>
            <a:pPr marL="0" indent="0">
              <a:lnSpc>
                <a:spcPct val="100000"/>
              </a:lnSpc>
              <a:buNone/>
            </a:pPr>
            <a:endParaRPr lang="ru-RU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09943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Hystrix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6" y="796844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5045" y="1422384"/>
            <a:ext cx="54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Hystrix</a:t>
            </a:r>
            <a:r>
              <a:rPr lang="ru-RU" dirty="0"/>
              <a:t> - реализация паттерна </a:t>
            </a:r>
            <a:r>
              <a:rPr lang="ru-RU" dirty="0" err="1"/>
              <a:t>Circuit</a:t>
            </a:r>
            <a:r>
              <a:rPr lang="ru-RU" dirty="0"/>
              <a:t> </a:t>
            </a:r>
            <a:r>
              <a:rPr lang="ru-RU" dirty="0" err="1" smtClean="0"/>
              <a:t>breaker</a:t>
            </a:r>
            <a:r>
              <a:rPr lang="en-US" dirty="0" smtClean="0"/>
              <a:t> </a:t>
            </a:r>
            <a:r>
              <a:rPr lang="ru-RU" dirty="0" smtClean="0">
                <a:hlinkClick r:id="rId4"/>
              </a:rPr>
              <a:t>https</a:t>
            </a:r>
            <a:r>
              <a:rPr lang="ru-RU" dirty="0">
                <a:hlinkClick r:id="rId4"/>
              </a:rPr>
              <a:t>://</a:t>
            </a:r>
            <a:r>
              <a:rPr lang="ru-RU" dirty="0" smtClean="0">
                <a:hlinkClick r:id="rId4"/>
              </a:rPr>
              <a:t>martinfowler.com/bliki/CircuitBreaker.html</a:t>
            </a:r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3481224"/>
            <a:ext cx="2610214" cy="2333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792" y="2623591"/>
            <a:ext cx="609685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10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08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0" y="1247584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805366" y="4961551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0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72518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Теперь все?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chemeClr val="bg1"/>
                </a:solidFill>
                <a:latin typeface="+mn-lt"/>
              </a:rPr>
              <a:t>Zipkin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96873" y="137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687782" y="1422384"/>
            <a:ext cx="908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Zipkin</a:t>
            </a:r>
            <a:r>
              <a:rPr lang="ru-RU" dirty="0" smtClean="0"/>
              <a:t> –</a:t>
            </a:r>
            <a:r>
              <a:rPr lang="en-US" dirty="0" smtClean="0"/>
              <a:t> </a:t>
            </a:r>
            <a:r>
              <a:rPr lang="ru-RU" dirty="0" smtClean="0"/>
              <a:t>приложение для распределенной трассировки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https://zipkin.apache.org/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4" y="1244336"/>
            <a:ext cx="2117644" cy="12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3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0" name="Straight Arrow Connector 11"/>
          <p:cNvCxnSpPr/>
          <p:nvPr/>
        </p:nvCxnSpPr>
        <p:spPr>
          <a:xfrm flipH="1">
            <a:off x="3794558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Забыли про </a:t>
            </a:r>
            <a:r>
              <a:rPr lang="ru-RU" sz="5000" b="1" dirty="0" err="1" smtClean="0"/>
              <a:t>лог</a:t>
            </a:r>
            <a:r>
              <a:rPr lang="ru-RU" sz="5000" b="1" dirty="0" err="1"/>
              <a:t>и</a:t>
            </a:r>
            <a:r>
              <a:rPr lang="ru-RU" sz="5000" b="1" dirty="0" smtClean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895"/>
            <a:ext cx="4633200" cy="154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1886" y="1376202"/>
            <a:ext cx="682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+ </a:t>
            </a:r>
            <a:r>
              <a:rPr lang="en-US" dirty="0" err="1" smtClean="0"/>
              <a:t>Logstash</a:t>
            </a:r>
            <a:r>
              <a:rPr lang="en-US" dirty="0" smtClean="0"/>
              <a:t> + </a:t>
            </a:r>
            <a:r>
              <a:rPr lang="en-US" dirty="0" err="1" smtClean="0"/>
              <a:t>Kibana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en-US" dirty="0">
                <a:hlinkClick r:id="rId4"/>
              </a:rPr>
              <a:t>https://www.elastic.co/elk-stack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6" y="2944191"/>
            <a:ext cx="11703017" cy="33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Всего приложений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cxnSp>
        <p:nvCxnSpPr>
          <p:cNvPr id="43" name="Straight Arrow Connector 11"/>
          <p:cNvCxnSpPr/>
          <p:nvPr/>
        </p:nvCxnSpPr>
        <p:spPr>
          <a:xfrm flipH="1">
            <a:off x="3811842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Безопасность?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2" y="1493949"/>
            <a:ext cx="1828420" cy="14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7091" y="1890783"/>
            <a:ext cx="868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JWT Token </a:t>
            </a:r>
            <a:r>
              <a:rPr lang="en-US" sz="3600" dirty="0">
                <a:hlinkClick r:id="rId4"/>
              </a:rPr>
              <a:t>https://tools.ietf.org/html/rfc7519</a:t>
            </a:r>
            <a:endParaRPr lang="ru-RU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3" y="3844342"/>
            <a:ext cx="2133898" cy="2143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7091" y="4616080"/>
            <a:ext cx="555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/>
              <a:t>OAuth2 </a:t>
            </a:r>
            <a:r>
              <a:rPr lang="en-US" sz="3600" dirty="0">
                <a:hlinkClick r:id="rId6"/>
              </a:rPr>
              <a:t>https://oauth.net/2</a:t>
            </a:r>
            <a:r>
              <a:rPr lang="en-US" sz="3600" dirty="0" smtClean="0">
                <a:hlinkClick r:id="rId6"/>
              </a:rPr>
              <a:t>/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1297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70393" y="2691772"/>
            <a:ext cx="6569523" cy="1869809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Есть сборщик мусора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+mn-lt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+mn-lt"/>
              </a:rPr>
              <a:t>Go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5" y="2193788"/>
            <a:ext cx="3433156" cy="31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Безопасность	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51" y="1142236"/>
            <a:ext cx="2143424" cy="2143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29528" y="1514764"/>
            <a:ext cx="807137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500" dirty="0" smtClean="0"/>
              <a:t>Проверять можно:</a:t>
            </a:r>
          </a:p>
          <a:p>
            <a:r>
              <a:rPr lang="ru-RU" sz="3500" dirty="0" smtClean="0"/>
              <a:t>1.</a:t>
            </a:r>
            <a:r>
              <a:rPr lang="en-US" sz="3500" dirty="0" smtClean="0"/>
              <a:t> </a:t>
            </a:r>
            <a:r>
              <a:rPr lang="ru-RU" sz="3500" dirty="0" smtClean="0"/>
              <a:t>При обращении к </a:t>
            </a:r>
            <a:r>
              <a:rPr lang="en-US" sz="3500" dirty="0" smtClean="0"/>
              <a:t>Gateway</a:t>
            </a:r>
          </a:p>
          <a:p>
            <a:r>
              <a:rPr lang="en-US" sz="3500" dirty="0" smtClean="0"/>
              <a:t>2. </a:t>
            </a:r>
            <a:r>
              <a:rPr lang="ru-RU" sz="3500" dirty="0" smtClean="0"/>
              <a:t>При выполнении каждого из запросов,</a:t>
            </a:r>
          </a:p>
          <a:p>
            <a:r>
              <a:rPr lang="ru-RU" sz="3500" dirty="0" smtClean="0"/>
              <a:t>включая запросы между сервисами</a:t>
            </a:r>
            <a:endParaRPr lang="ru-RU" sz="3500" dirty="0"/>
          </a:p>
        </p:txBody>
      </p:sp>
    </p:spTree>
    <p:extLst>
      <p:ext uri="{BB962C8B-B14F-4D97-AF65-F5344CB8AC3E}">
        <p14:creationId xmlns:p14="http://schemas.microsoft.com/office/powerpoint/2010/main" val="417688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Сервис авторизации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31950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93320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31950" y="4193310"/>
            <a:ext cx="2058858" cy="1456247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92070" y="3403871"/>
            <a:ext cx="119149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21253" y="5649557"/>
            <a:ext cx="4283028" cy="1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70332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14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04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79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33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11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2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783844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94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93" y="3530265"/>
            <a:ext cx="578683" cy="576000"/>
          </a:xfrm>
          <a:prstGeom prst="rect">
            <a:avLst/>
          </a:prstGeom>
        </p:spPr>
      </p:pic>
      <p:cxnSp>
        <p:nvCxnSpPr>
          <p:cNvPr id="44" name="Straight Arrow Connector 11"/>
          <p:cNvCxnSpPr/>
          <p:nvPr/>
        </p:nvCxnSpPr>
        <p:spPr>
          <a:xfrm flipH="1">
            <a:off x="3819416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0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427" y="2797161"/>
            <a:ext cx="10446964" cy="2886102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5000" b="1" dirty="0" smtClean="0"/>
              <a:t>Еще одна мелочь?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Вопрос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99716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5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UI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1"/>
          <p:cNvCxnSpPr/>
          <p:nvPr/>
        </p:nvCxnSpPr>
        <p:spPr>
          <a:xfrm flipH="1">
            <a:off x="4746560" y="4968946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53854" y="2476277"/>
            <a:ext cx="7084291" cy="181863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ru-RU" sz="7000" b="1" dirty="0" smtClean="0"/>
              <a:t>Публикация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III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6" y="737460"/>
            <a:ext cx="2587721" cy="24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9" y="3099495"/>
            <a:ext cx="704140" cy="7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Публикация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62729" y="3415771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9283" y="3819495"/>
            <a:ext cx="0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39889" y="4089495"/>
            <a:ext cx="3381698" cy="1560063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237018" y="3403871"/>
            <a:ext cx="646543" cy="11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7992" y="3783160"/>
            <a:ext cx="18280" cy="540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377861" y="5649557"/>
            <a:ext cx="3126420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826295" y="3744285"/>
            <a:ext cx="4582" cy="540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959350" y="3861710"/>
            <a:ext cx="22194" cy="1261054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77" y="3063160"/>
            <a:ext cx="793789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77" y="3038166"/>
            <a:ext cx="793789" cy="7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42" y="4301346"/>
            <a:ext cx="793789" cy="7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53" y="2991119"/>
            <a:ext cx="793789" cy="72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50" y="2988455"/>
            <a:ext cx="793789" cy="7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7" y="4300738"/>
            <a:ext cx="793789" cy="7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42" y="5314156"/>
            <a:ext cx="793789" cy="72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461" y="5289557"/>
            <a:ext cx="793789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3513160"/>
            <a:ext cx="360000" cy="3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5" y="3575903"/>
            <a:ext cx="360000" cy="36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71" y="3518460"/>
            <a:ext cx="360000" cy="36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939" y="3491090"/>
            <a:ext cx="360000" cy="36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4812536"/>
            <a:ext cx="360000" cy="36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2" y="5816350"/>
            <a:ext cx="360000" cy="36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396" y="5854156"/>
            <a:ext cx="360000" cy="36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4" y="4840738"/>
            <a:ext cx="360000" cy="360000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endCxn id="14" idx="1"/>
          </p:cNvCxnSpPr>
          <p:nvPr/>
        </p:nvCxnSpPr>
        <p:spPr>
          <a:xfrm flipV="1">
            <a:off x="6873960" y="3351119"/>
            <a:ext cx="1725593" cy="36077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9523849" y="3339219"/>
            <a:ext cx="1439301" cy="18386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43" y="1214485"/>
            <a:ext cx="793789" cy="72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546" y="1204461"/>
            <a:ext cx="793789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41" y="3068783"/>
            <a:ext cx="793789" cy="7200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3814623" y="3428783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73" y="3549495"/>
            <a:ext cx="552161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16" y="1034485"/>
            <a:ext cx="1207837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61" y="1082893"/>
            <a:ext cx="1512603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44" y="1054292"/>
            <a:ext cx="324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4" y="1204461"/>
            <a:ext cx="682465" cy="7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812" y="4704536"/>
            <a:ext cx="578683" cy="576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72" y="3530265"/>
            <a:ext cx="578683" cy="576000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26" y="3068783"/>
            <a:ext cx="758571" cy="720000"/>
          </a:xfrm>
          <a:prstGeom prst="rect">
            <a:avLst/>
          </a:prstGeom>
        </p:spPr>
      </p:pic>
      <p:cxnSp>
        <p:nvCxnSpPr>
          <p:cNvPr id="47" name="Straight Arrow Connector 9"/>
          <p:cNvCxnSpPr/>
          <p:nvPr/>
        </p:nvCxnSpPr>
        <p:spPr>
          <a:xfrm flipV="1">
            <a:off x="903773" y="3423160"/>
            <a:ext cx="506964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" y="893370"/>
            <a:ext cx="679119" cy="504000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37" y="893370"/>
            <a:ext cx="679119" cy="504000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62" y="912649"/>
            <a:ext cx="679119" cy="504000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63" y="903792"/>
            <a:ext cx="679119" cy="504000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58" y="903792"/>
            <a:ext cx="679119" cy="50400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72" y="903792"/>
            <a:ext cx="679119" cy="504000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25" y="2817517"/>
            <a:ext cx="679119" cy="504000"/>
          </a:xfrm>
          <a:prstGeom prst="rect">
            <a:avLst/>
          </a:prstGeom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09" y="2817517"/>
            <a:ext cx="679119" cy="504000"/>
          </a:xfrm>
          <a:prstGeom prst="rect">
            <a:avLst/>
          </a:prstGeom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73" y="2772572"/>
            <a:ext cx="679119" cy="504000"/>
          </a:xfrm>
          <a:prstGeom prst="rect">
            <a:avLst/>
          </a:prstGeom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88" y="2769707"/>
            <a:ext cx="679119" cy="504000"/>
          </a:xfrm>
          <a:prstGeom prst="rect">
            <a:avLst/>
          </a:prstGeom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44" y="2733495"/>
            <a:ext cx="679119" cy="504000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765" y="2770859"/>
            <a:ext cx="679119" cy="504000"/>
          </a:xfrm>
          <a:prstGeom prst="rect">
            <a:avLst/>
          </a:prstGeom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04" y="4024411"/>
            <a:ext cx="679119" cy="504000"/>
          </a:xfrm>
          <a:prstGeom prst="rect">
            <a:avLst/>
          </a:prstGeom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561" y="4035358"/>
            <a:ext cx="679119" cy="504000"/>
          </a:xfrm>
          <a:prstGeom prst="rect">
            <a:avLst/>
          </a:prstGeom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673" y="5055772"/>
            <a:ext cx="679119" cy="504000"/>
          </a:xfrm>
          <a:prstGeom prst="rect">
            <a:avLst/>
          </a:prstGeom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87" y="5069450"/>
            <a:ext cx="679119" cy="504000"/>
          </a:xfrm>
          <a:prstGeom prst="rect">
            <a:avLst/>
          </a:prstGeom>
        </p:spPr>
      </p:pic>
      <p:cxnSp>
        <p:nvCxnSpPr>
          <p:cNvPr id="65" name="Straight Arrow Connector 11"/>
          <p:cNvCxnSpPr/>
          <p:nvPr/>
        </p:nvCxnSpPr>
        <p:spPr>
          <a:xfrm flipH="1">
            <a:off x="4761224" y="4966167"/>
            <a:ext cx="1111" cy="345210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67" y="907186"/>
            <a:ext cx="679119" cy="504000"/>
          </a:xfrm>
          <a:prstGeom prst="rect">
            <a:avLst/>
          </a:prstGeom>
        </p:spPr>
      </p:pic>
      <p:pic>
        <p:nvPicPr>
          <p:cNvPr id="67" name="Рисунок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62" y="917082"/>
            <a:ext cx="679119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chemeClr val="bg1"/>
                </a:solidFill>
                <a:latin typeface="+mn-lt"/>
              </a:rPr>
              <a:t>Часть </a:t>
            </a: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IV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728223"/>
            <a:ext cx="2587721" cy="248603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533236" y="2476276"/>
            <a:ext cx="9125527" cy="1818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7000" b="1" dirty="0"/>
              <a:t>Spring Cloud</a:t>
            </a:r>
            <a:endParaRPr lang="ru-RU" sz="7000" b="1" dirty="0" smtClean="0"/>
          </a:p>
        </p:txBody>
      </p:sp>
    </p:spTree>
    <p:extLst>
      <p:ext uri="{BB962C8B-B14F-4D97-AF65-F5344CB8AC3E}">
        <p14:creationId xmlns:p14="http://schemas.microsoft.com/office/powerpoint/2010/main" val="11800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.equals()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97</a:t>
            </a:fld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15" y="934305"/>
            <a:ext cx="2817954" cy="255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28" y="2424632"/>
            <a:ext cx="288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1841" y="2662822"/>
            <a:ext cx="21018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0" b="1" dirty="0" smtClean="0"/>
              <a:t>==</a:t>
            </a:r>
            <a:endParaRPr lang="ru-RU" sz="15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06047" y="4269717"/>
            <a:ext cx="190468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 smtClean="0">
                <a:solidFill>
                  <a:schemeClr val="accent4">
                    <a:lumMod val="75000"/>
                  </a:schemeClr>
                </a:solidFill>
              </a:rPr>
              <a:t>@</a:t>
            </a:r>
            <a:endParaRPr lang="ru-RU" sz="15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45655" y="3048821"/>
            <a:ext cx="8226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/>
              <a:t>+</a:t>
            </a:r>
            <a:endParaRPr lang="ru-RU" sz="10000" dirty="0"/>
          </a:p>
        </p:txBody>
      </p:sp>
    </p:spTree>
    <p:extLst>
      <p:ext uri="{BB962C8B-B14F-4D97-AF65-F5344CB8AC3E}">
        <p14:creationId xmlns:p14="http://schemas.microsoft.com/office/powerpoint/2010/main" val="10745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11984" y="997161"/>
            <a:ext cx="10082966" cy="76370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/>
              <a:t>Eureka </a:t>
            </a:r>
            <a:r>
              <a:rPr lang="en-US" sz="2400" b="1" dirty="0" smtClean="0"/>
              <a:t>- Service Discovery</a:t>
            </a:r>
            <a:endParaRPr lang="ru-RU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1" y="1138474"/>
            <a:ext cx="793789" cy="7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17" y="1790606"/>
            <a:ext cx="8782765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7493" y="1187921"/>
            <a:ext cx="10215737" cy="94281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b="1" dirty="0" err="1"/>
              <a:t>Hystrix</a:t>
            </a:r>
            <a:r>
              <a:rPr lang="en-US" sz="2400" b="1" dirty="0"/>
              <a:t> </a:t>
            </a:r>
            <a:r>
              <a:rPr lang="en-US" sz="2400" b="1" dirty="0" smtClean="0"/>
              <a:t> - Circuit Breaker Client and Dashboard</a:t>
            </a:r>
            <a:endParaRPr lang="en-US" sz="11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700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006" y="100158"/>
            <a:ext cx="11897339" cy="6966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Netflix</a:t>
            </a:r>
            <a:endParaRPr lang="ru-RU" sz="5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6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6" y="1119326"/>
            <a:ext cx="1207837" cy="10800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47" y="1936191"/>
            <a:ext cx="8822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3384</TotalTime>
  <Words>1043</Words>
  <Application>Microsoft Office PowerPoint</Application>
  <PresentationFormat>Широкоэкранный</PresentationFormat>
  <Paragraphs>375</Paragraphs>
  <Slides>107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Calibri Light</vt:lpstr>
      <vt:lpstr>Wingdings 2</vt:lpstr>
      <vt:lpstr>HDOfficeLightV0</vt:lpstr>
      <vt:lpstr>1_HDOfficeLightV0</vt:lpstr>
      <vt:lpstr>Go, principle of greatest astonishment</vt:lpstr>
      <vt:lpstr>Презентация PowerPoint</vt:lpstr>
      <vt:lpstr>План</vt:lpstr>
      <vt:lpstr> </vt:lpstr>
      <vt:lpstr>Что такое Go</vt:lpstr>
      <vt:lpstr>Что такое Go</vt:lpstr>
      <vt:lpstr>Go vs ….</vt:lpstr>
      <vt:lpstr>Go vs ….</vt:lpstr>
      <vt:lpstr>Что такое Go</vt:lpstr>
      <vt:lpstr>Что такое Go</vt:lpstr>
      <vt:lpstr>Что такое Go</vt:lpstr>
      <vt:lpstr>Что такое Go</vt:lpstr>
      <vt:lpstr>Чего нет</vt:lpstr>
      <vt:lpstr> </vt:lpstr>
      <vt:lpstr> </vt:lpstr>
      <vt:lpstr> </vt:lpstr>
      <vt:lpstr> 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Требования</vt:lpstr>
      <vt:lpstr>Вопрос</vt:lpstr>
      <vt:lpstr>Процессы</vt:lpstr>
      <vt:lpstr>Представим в виде сервисов</vt:lpstr>
      <vt:lpstr>Вопрос</vt:lpstr>
      <vt:lpstr>Представим в виде сервисов</vt:lpstr>
      <vt:lpstr>Вопрос</vt:lpstr>
      <vt:lpstr>Детализируем требования</vt:lpstr>
      <vt:lpstr>Вопрос</vt:lpstr>
      <vt:lpstr>Представим в виде сервисов</vt:lpstr>
      <vt:lpstr>The Blue and the Gray </vt:lpstr>
      <vt:lpstr>Вопрос</vt:lpstr>
      <vt:lpstr>Синхронное</vt:lpstr>
      <vt:lpstr>Асинхронное</vt:lpstr>
      <vt:lpstr>Плюс сервер асинхронных сообщений</vt:lpstr>
      <vt:lpstr>Всего приложений</vt:lpstr>
      <vt:lpstr>Вопрос</vt:lpstr>
      <vt:lpstr>Конфигурация</vt:lpstr>
      <vt:lpstr>Теперь с конфигурацией</vt:lpstr>
      <vt:lpstr>Всего приложений</vt:lpstr>
      <vt:lpstr>Вопрос</vt:lpstr>
      <vt:lpstr>Реестр(Service discovery)</vt:lpstr>
      <vt:lpstr>Всего приложений</vt:lpstr>
      <vt:lpstr>Вопрос</vt:lpstr>
      <vt:lpstr>Шлюз(Gateway)</vt:lpstr>
      <vt:lpstr>Всего приложений</vt:lpstr>
      <vt:lpstr>Вопрос</vt:lpstr>
      <vt:lpstr>REST API</vt:lpstr>
      <vt:lpstr>Всего приложений</vt:lpstr>
      <vt:lpstr>Вопрос</vt:lpstr>
      <vt:lpstr>Вопрос</vt:lpstr>
      <vt:lpstr>Hystrix</vt:lpstr>
      <vt:lpstr>Всего приложений</vt:lpstr>
      <vt:lpstr>Вопрос</vt:lpstr>
      <vt:lpstr>Zipkin</vt:lpstr>
      <vt:lpstr>Всего приложений</vt:lpstr>
      <vt:lpstr>Вопрос</vt:lpstr>
      <vt:lpstr>Вопрос</vt:lpstr>
      <vt:lpstr>Всего приложений</vt:lpstr>
      <vt:lpstr>Вопрос</vt:lpstr>
      <vt:lpstr>Безопасность </vt:lpstr>
      <vt:lpstr>Безопасность </vt:lpstr>
      <vt:lpstr>Сервис авторизации</vt:lpstr>
      <vt:lpstr>Вопрос</vt:lpstr>
      <vt:lpstr>UI</vt:lpstr>
      <vt:lpstr>Часть III</vt:lpstr>
      <vt:lpstr>Публикация</vt:lpstr>
      <vt:lpstr>Часть IV</vt:lpstr>
      <vt:lpstr>.equals()</vt:lpstr>
      <vt:lpstr>Netflix</vt:lpstr>
      <vt:lpstr>Netflix</vt:lpstr>
      <vt:lpstr>Netflix</vt:lpstr>
      <vt:lpstr>Ссылки</vt:lpstr>
      <vt:lpstr>Итоги</vt:lpstr>
      <vt:lpstr>Итоги</vt:lpstr>
      <vt:lpstr>Итоги</vt:lpstr>
      <vt:lpstr>Вопрос</vt:lpstr>
      <vt:lpstr>Задавайте ваши вопросы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 extension плюс Native messaging</dc:title>
  <dc:creator>Gumenyuk Aleksey</dc:creator>
  <cp:lastModifiedBy>user</cp:lastModifiedBy>
  <cp:revision>1369</cp:revision>
  <dcterms:created xsi:type="dcterms:W3CDTF">2017-11-06T09:14:43Z</dcterms:created>
  <dcterms:modified xsi:type="dcterms:W3CDTF">2020-03-17T14:53:16Z</dcterms:modified>
</cp:coreProperties>
</file>